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2"/>
  </p:notesMasterIdLst>
  <p:handoutMasterIdLst>
    <p:handoutMasterId r:id="rId23"/>
  </p:handoutMasterIdLst>
  <p:sldIdLst>
    <p:sldId id="256" r:id="rId2"/>
    <p:sldId id="386" r:id="rId3"/>
    <p:sldId id="259" r:id="rId4"/>
    <p:sldId id="312" r:id="rId5"/>
    <p:sldId id="350" r:id="rId6"/>
    <p:sldId id="313" r:id="rId7"/>
    <p:sldId id="314" r:id="rId8"/>
    <p:sldId id="351" r:id="rId9"/>
    <p:sldId id="385" r:id="rId10"/>
    <p:sldId id="322" r:id="rId11"/>
    <p:sldId id="321" r:id="rId12"/>
    <p:sldId id="274" r:id="rId13"/>
    <p:sldId id="323" r:id="rId14"/>
    <p:sldId id="324" r:id="rId15"/>
    <p:sldId id="326" r:id="rId16"/>
    <p:sldId id="329" r:id="rId17"/>
    <p:sldId id="330" r:id="rId18"/>
    <p:sldId id="332" r:id="rId19"/>
    <p:sldId id="334" r:id="rId20"/>
    <p:sldId id="33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87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>
        <p:scale>
          <a:sx n="100" d="100"/>
          <a:sy n="100" d="100"/>
        </p:scale>
        <p:origin x="324" y="288"/>
      </p:cViewPr>
      <p:guideLst>
        <p:guide pos="3840"/>
        <p:guide orient="horz" pos="2387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능력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61733"/>
              </p:ext>
            </p:extLst>
          </p:nvPr>
        </p:nvGraphicFramePr>
        <p:xfrm>
          <a:off x="2526823" y="3128328"/>
          <a:ext cx="71383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599154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능력치를 가지지만 많은 숫자와 능력으로 아군 킹 기물을 보호한다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E1D616F8-71A0-454D-9062-B44FB45EA5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클래스별 특징</a:t>
            </a:r>
            <a:endParaRPr lang="en-US" altLang="ko-KR" sz="24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9D049E-006F-47AF-8DE7-649BC4A0F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51074"/>
              </p:ext>
            </p:extLst>
          </p:nvPr>
        </p:nvGraphicFramePr>
        <p:xfrm>
          <a:off x="2463641" y="1714255"/>
          <a:ext cx="726471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기물을 특징별로 구분하여 분류한 것이다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클래스에 따른 특징을 기물에 부여하여 기물을 분류하고 역할을 구분하고 설계하기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/>
        </p:nvGraphicFramePr>
        <p:xfrm>
          <a:off x="1622264" y="1439863"/>
          <a:ext cx="89474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74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995763"/>
            <a:ext cx="7500286" cy="34939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AB22305-2F1A-403A-A66A-9E80C351AF7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설계 가이드 라인 규칙 </a:t>
            </a:r>
            <a:r>
              <a:rPr lang="en-US" altLang="ko-KR" sz="2400" dirty="0"/>
              <a:t>(</a:t>
            </a:r>
            <a:r>
              <a:rPr lang="ko-KR" altLang="en-US" sz="2400" dirty="0"/>
              <a:t>공통</a:t>
            </a:r>
            <a:r>
              <a:rPr lang="en-US" altLang="ko-K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기물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/>
        </p:nvGraphicFramePr>
        <p:xfrm>
          <a:off x="839787" y="1458913"/>
          <a:ext cx="10514647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46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2696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/>
        </p:nvGraphicFramePr>
        <p:xfrm>
          <a:off x="3499847" y="3626756"/>
          <a:ext cx="5192306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7B020D8-3854-7D61-B194-60FF8FCF17AF}"/>
              </a:ext>
            </a:extLst>
          </p:cNvPr>
          <p:cNvSpPr txBox="1"/>
          <p:nvPr/>
        </p:nvSpPr>
        <p:spPr>
          <a:xfrm>
            <a:off x="7718846" y="2713851"/>
            <a:ext cx="3635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0" dirty="0">
                <a:solidFill>
                  <a:schemeClr val="tx1"/>
                </a:solidFill>
              </a:rPr>
              <a:t>용어 설명</a:t>
            </a:r>
            <a:endParaRPr lang="en-US" altLang="ko-KR" sz="1400" b="0" dirty="0">
              <a:solidFill>
                <a:schemeClr val="tx1"/>
              </a:solidFill>
            </a:endParaRPr>
          </a:p>
          <a:p>
            <a:r>
              <a:rPr lang="en-US" altLang="ko-KR" sz="1400" dirty="0"/>
              <a:t>  </a:t>
            </a:r>
            <a:r>
              <a:rPr lang="ko-KR" altLang="en-US" sz="1200" b="0" dirty="0">
                <a:solidFill>
                  <a:schemeClr val="tx1"/>
                </a:solidFill>
              </a:rPr>
              <a:t>멀티 클래스 기물 </a:t>
            </a:r>
            <a:r>
              <a:rPr lang="en-US" altLang="ko-KR" sz="1200" dirty="0"/>
              <a:t>: </a:t>
            </a:r>
            <a:r>
              <a:rPr lang="ko-KR" altLang="en-US" sz="1200" dirty="0"/>
              <a:t>다수의 클래스를 가지는 기물</a:t>
            </a:r>
            <a:r>
              <a:rPr lang="ko-KR" altLang="en-US" sz="1200" b="0" dirty="0">
                <a:solidFill>
                  <a:schemeClr val="tx1"/>
                </a:solidFill>
              </a:rPr>
              <a:t>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이벤트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13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2929665-7256-F366-6BBC-573250ED4B95}"/>
              </a:ext>
            </a:extLst>
          </p:cNvPr>
          <p:cNvGraphicFramePr>
            <a:graphicFrameLocks noGrp="1"/>
          </p:cNvGraphicFramePr>
          <p:nvPr/>
        </p:nvGraphicFramePr>
        <p:xfrm>
          <a:off x="2577147" y="2926080"/>
          <a:ext cx="703770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77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690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스킬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14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/>
        </p:nvGraphicFramePr>
        <p:xfrm>
          <a:off x="839788" y="1794986"/>
          <a:ext cx="10514647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240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939897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9069510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아군 기물을 지원하거나 특정 키워드를 지원하는 효과를 주로 가지거나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본인의 패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묘지에 카드에 영향을 끼치는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가장 다양하며 강력하고 공격적인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짧은 사거리를 가지고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이동을 동반하는 효과를 주로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이동 거리를 사용 조건으로 가지고 기물의 이동에 관여하여 기동성을 향상시키는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긴 사거리로 적을 먼 거리에서 공격하거나 아군을 지원하는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공격 효과는 높은 피해를 주로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지원 효과는 주로 아군을 회복시킨다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공격적인 효과보다는 방어적인 효과를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전체적으로 약한 효과를 가지는 대신에 필드에 아군 폰 기물의 숫자에 비례하여 효과가 강화되는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관련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2D2210-6854-5B22-1E64-A34EA64902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278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데이터 테이블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D0D924-A485-4E24-99AE-0942E449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2027767"/>
            <a:ext cx="11439525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82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표기 정보 데이터 로딩 우선 순서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ED45585-4708-0453-EDB5-856F4D628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985845"/>
              </p:ext>
            </p:extLst>
          </p:nvPr>
        </p:nvGraphicFramePr>
        <p:xfrm>
          <a:off x="1518761" y="2146788"/>
          <a:ext cx="9154477" cy="3573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297">
                  <a:extLst>
                    <a:ext uri="{9D8B030D-6E8A-4147-A177-3AD203B41FA5}">
                      <a16:colId xmlns:a16="http://schemas.microsoft.com/office/drawing/2014/main" val="2277280080"/>
                    </a:ext>
                  </a:extLst>
                </a:gridCol>
                <a:gridCol w="3848295">
                  <a:extLst>
                    <a:ext uri="{9D8B030D-6E8A-4147-A177-3AD203B41FA5}">
                      <a16:colId xmlns:a16="http://schemas.microsoft.com/office/drawing/2014/main" val="900808724"/>
                    </a:ext>
                  </a:extLst>
                </a:gridCol>
                <a:gridCol w="3850005">
                  <a:extLst>
                    <a:ext uri="{9D8B030D-6E8A-4147-A177-3AD203B41FA5}">
                      <a16:colId xmlns:a16="http://schemas.microsoft.com/office/drawing/2014/main" val="2010925799"/>
                    </a:ext>
                  </a:extLst>
                </a:gridCol>
                <a:gridCol w="944880">
                  <a:extLst>
                    <a:ext uri="{9D8B030D-6E8A-4147-A177-3AD203B41FA5}">
                      <a16:colId xmlns:a16="http://schemas.microsoft.com/office/drawing/2014/main" val="3861695980"/>
                    </a:ext>
                  </a:extLst>
                </a:gridCol>
              </a:tblGrid>
              <a:tr h="235012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종류별 표기 정보 데이터 로딩 우선 순서 및 참조 위치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1945414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기물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스킬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이벤트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571488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일러스트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ID(Image ID)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564466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Name)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633485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(Effect Text)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383188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조건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Use Condition)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9991840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메인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(Main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tx1"/>
                          </a:solidFill>
                        </a:rPr>
                        <a:t>ⅹ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7935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서브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(Sub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978046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(Tribe)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05887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(Affiliation)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64591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체력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Health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(Skill Range)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802531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공격력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Attack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794032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11.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사거리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Range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3797255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12.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속도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Speed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750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8331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등급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003197" y="1691640"/>
          <a:ext cx="10185606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71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426893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중요도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파워에 따른 등급이다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카드에 부여되는 등급으로 카드의 리턴 포인트에 비례하여 높은 등급을 부여 받는다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제작 시스템 등에 관여하며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카드를 파워에 따라 등급을 분류해 제작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및 분해 시스템에 이용하기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위해서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44CFF5D-6FC4-5C70-7B3F-C5723E5703B7}"/>
              </a:ext>
            </a:extLst>
          </p:cNvPr>
          <p:cNvGraphicFramePr>
            <a:graphicFrameLocks noGrp="1"/>
          </p:cNvGraphicFramePr>
          <p:nvPr/>
        </p:nvGraphicFramePr>
        <p:xfrm>
          <a:off x="1003197" y="3029700"/>
          <a:ext cx="263112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105">
                  <a:extLst>
                    <a:ext uri="{9D8B030D-6E8A-4147-A177-3AD203B41FA5}">
                      <a16:colId xmlns:a16="http://schemas.microsoft.com/office/drawing/2014/main" val="2625615360"/>
                    </a:ext>
                  </a:extLst>
                </a:gridCol>
                <a:gridCol w="1791017">
                  <a:extLst>
                    <a:ext uri="{9D8B030D-6E8A-4147-A177-3AD203B41FA5}">
                      <a16:colId xmlns:a16="http://schemas.microsoft.com/office/drawing/2014/main" val="32427570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등급 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등급별 리턴 포인트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598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베이직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1~5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663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7680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레어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776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에픽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7~8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319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유니크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9~10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6942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레전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11+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592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7925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레어도 결정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553050" y="1691640"/>
          <a:ext cx="9085898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0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364855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생성 시 결정되는 희귀도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카드 생성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뽑기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제작 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시 확률에 따라서 레어도가 결정 되는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레어도에 따른 연출을 가지며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플레이어의 소유 욕구를 자극하여 원하는 레어도를 얻기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위해 많은 시간을 투자하게 만들기 위해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/>
        </p:nvGraphicFramePr>
        <p:xfrm>
          <a:off x="3202463" y="3429000"/>
          <a:ext cx="5787073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4445318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노멀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모든 레어도의 기본이 되는 레어 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9578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실버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명이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032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골드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24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슈퍼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813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울트라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카드가 홀로그램으로 반짝인다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91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553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711625"/>
              </p:ext>
            </p:extLst>
          </p:nvPr>
        </p:nvGraphicFramePr>
        <p:xfrm>
          <a:off x="887888" y="1719140"/>
          <a:ext cx="10416223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3633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시각적인 디자인과 규격이다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종류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 방법에 따라 분류하고 종류별로 고유의 색과 규격을 가지게 하여 플레이어가 종류별로 카드를 구분하기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 배치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카드의 효과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타이밍과 같은 것을 쉽고 정확하게 파악할 수 있게 정리하고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레어도 스킨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293335" y="1691640"/>
          <a:ext cx="9351011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690293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카드에 적용하는 일종의 스킨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일반 레어도를 가진 카드에 조합하여 레어도를 변화 시킬 수 있는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기존 레어도를 바탕으로 특수 레어도가 가진 특징을 더한 특징을 가지게 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특수한 컨텐츠의 보상으로 특수한 레어도를 가진 카드를 지급하여 해당 컨텐츠를 플레이하는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원동력이 될 수 있게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/>
        </p:nvGraphicFramePr>
        <p:xfrm>
          <a:off x="1828323" y="3764281"/>
          <a:ext cx="8535354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118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4445318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  <a:gridCol w="3022918">
                  <a:extLst>
                    <a:ext uri="{9D8B030D-6E8A-4147-A177-3AD203B41FA5}">
                      <a16:colId xmlns:a16="http://schemas.microsoft.com/office/drawing/2014/main" val="3432675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획득 경로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팬텀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카드가 전체적으로 어두운 배합으로 되어있다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일러스트가 흑백처리 되어있다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업적 및 이벤트의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001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에이션트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석재 느낌의 테두리를 가지고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레이드 컨텐츠의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9554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로얄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전체 배경에 시즌별 문양이 새겨져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시즌별 최종 등급에 따른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575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905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02BCC6D-16B6-487C-8118-6BB21E2CDB18}"/>
              </a:ext>
            </a:extLst>
          </p:cNvPr>
          <p:cNvGrpSpPr/>
          <p:nvPr/>
        </p:nvGrpSpPr>
        <p:grpSpPr>
          <a:xfrm>
            <a:off x="1266134" y="1429591"/>
            <a:ext cx="1324666" cy="1482472"/>
            <a:chOff x="466034" y="1291091"/>
            <a:chExt cx="1324666" cy="148247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840DDCC-7CB4-D60E-855F-F7706882BEDF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326" y="1291091"/>
              <a:ext cx="866084" cy="120289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CF0FDDC-4DC0-F032-CC41-B2563DE5AF5C}"/>
                </a:ext>
              </a:extLst>
            </p:cNvPr>
            <p:cNvSpPr txBox="1"/>
            <p:nvPr/>
          </p:nvSpPr>
          <p:spPr>
            <a:xfrm>
              <a:off x="466034" y="2496564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기물 카드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4F5ABEE-C657-413C-83DB-B0D068CA260E}"/>
              </a:ext>
            </a:extLst>
          </p:cNvPr>
          <p:cNvGrpSpPr/>
          <p:nvPr/>
        </p:nvGrpSpPr>
        <p:grpSpPr>
          <a:xfrm>
            <a:off x="1266134" y="4705847"/>
            <a:ext cx="1324666" cy="1481197"/>
            <a:chOff x="466034" y="4838410"/>
            <a:chExt cx="1324666" cy="148119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5A373AB-7AC9-7431-E673-0D8F1D4A6BE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5326" y="4838410"/>
              <a:ext cx="866084" cy="120289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7319D4-4566-092F-718B-FC959E4B1902}"/>
                </a:ext>
              </a:extLst>
            </p:cNvPr>
            <p:cNvSpPr txBox="1"/>
            <p:nvPr/>
          </p:nvSpPr>
          <p:spPr>
            <a:xfrm>
              <a:off x="466034" y="6042608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이벤트 카드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D9C1E1F-BD10-419F-B08E-C46A546B6EEC}"/>
              </a:ext>
            </a:extLst>
          </p:cNvPr>
          <p:cNvGrpSpPr/>
          <p:nvPr/>
        </p:nvGrpSpPr>
        <p:grpSpPr>
          <a:xfrm>
            <a:off x="1266134" y="3037397"/>
            <a:ext cx="1324666" cy="1481197"/>
            <a:chOff x="466034" y="3087536"/>
            <a:chExt cx="1324666" cy="148119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9BF1756-5988-BC99-37AC-AEFFA85C776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326" y="3087536"/>
              <a:ext cx="866084" cy="120289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6F0138-D400-D72B-6BC7-E017135AC01A}"/>
                </a:ext>
              </a:extLst>
            </p:cNvPr>
            <p:cNvSpPr txBox="1"/>
            <p:nvPr/>
          </p:nvSpPr>
          <p:spPr>
            <a:xfrm>
              <a:off x="466034" y="4291734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스킬 카드</a:t>
              </a:r>
            </a:p>
          </p:txBody>
        </p:sp>
      </p:grp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205774"/>
              </p:ext>
            </p:extLst>
          </p:nvPr>
        </p:nvGraphicFramePr>
        <p:xfrm>
          <a:off x="2590800" y="1676283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386032"/>
              </p:ext>
            </p:extLst>
          </p:nvPr>
        </p:nvGraphicFramePr>
        <p:xfrm>
          <a:off x="2590798" y="513414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172627"/>
              </p:ext>
            </p:extLst>
          </p:nvPr>
        </p:nvGraphicFramePr>
        <p:xfrm>
          <a:off x="2590799" y="309993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구성 요소 및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618760A-16B4-47F4-B11C-CA5BF95B5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96771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클래스는 기물의 특징을 구분하는 요소인 동시에 기물 카드 소환 시 소환 가능 숫자를 확인하기 위하여 먼저 확인해야하는 요소이다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우측 상단에 배치하여 플레이어가 파악하기 쉽게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그저 기물의 분류를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소속은 사용 조건 위쪽에 작게 배치하고 전투에서 가장 중요한 요소인 기물 능력치는 제일 밑에 강조하여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97D18F-9354-4CC5-9CD2-1323F5B534CB}"/>
              </a:ext>
            </a:extLst>
          </p:cNvPr>
          <p:cNvGrpSpPr>
            <a:grpSpLocks noChangeAspect="1"/>
          </p:cNvGrpSpPr>
          <p:nvPr/>
        </p:nvGrpSpPr>
        <p:grpSpPr>
          <a:xfrm>
            <a:off x="3357458" y="2953134"/>
            <a:ext cx="5476447" cy="3223130"/>
            <a:chOff x="2893323" y="1570216"/>
            <a:chExt cx="6029269" cy="3548490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6DD2776C-3464-4A62-9235-9CB61663BA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93323" y="1570216"/>
              <a:ext cx="3202677" cy="35484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A037B9-730F-4C22-8E29-8B3F0F3D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739900"/>
              <a:ext cx="2826592" cy="33241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525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A9480CC-2218-411D-8FE2-E46512F2080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구성 요소 및 규격</a:t>
            </a:r>
            <a:endParaRPr lang="en-US" altLang="ko-KR" sz="2400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5BF76EC-54D2-4FC1-8829-15B217284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686555"/>
              </p:ext>
            </p:extLst>
          </p:nvPr>
        </p:nvGraphicFramePr>
        <p:xfrm>
          <a:off x="1056401" y="1496124"/>
          <a:ext cx="1007919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19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카드를 사용하기 위해서는 스킬을 사용할 수 있는 조건을 만족하는 기물 카드가 필요하며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해당 조건들을 빠르고 정확하게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비교하여 확인할 수 있도록 기물 카드와 같은 위치에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사거리는 기물 능력치가 다른 장소에 강조하여 배치하여 파악하기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ACD8DFA2-C98A-40F9-9819-E8AA1BE7C79B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8" y="2979838"/>
            <a:ext cx="5480288" cy="3196426"/>
            <a:chOff x="3070767" y="1555233"/>
            <a:chExt cx="6089590" cy="355180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82162384-9D4A-4291-9EDF-2F3E258127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0767" y="1555233"/>
              <a:ext cx="3209781" cy="3551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BCF9292-D3BD-47E4-81A6-1E0EB1C8C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0548" y="1733550"/>
              <a:ext cx="2879809" cy="3373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0341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구성 요소 및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A4CFDC7-A42D-45D8-A3C1-40CBE7A1C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354159"/>
              </p:ext>
            </p:extLst>
          </p:nvPr>
        </p:nvGraphicFramePr>
        <p:xfrm>
          <a:off x="3149441" y="1490094"/>
          <a:ext cx="589311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31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기물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스킬 카드와 달리 수수하고 보조하는 역할을 하기 때문에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고유 요소를 가지지 않고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 규격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형태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와 동일한 형태를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10F5F0CB-8246-4D16-A7D9-8A73A84050C2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7" y="3153347"/>
            <a:ext cx="5480288" cy="3022917"/>
            <a:chOff x="3093460" y="1791108"/>
            <a:chExt cx="6050466" cy="3327598"/>
          </a:xfrm>
        </p:grpSpPr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FEDF41AE-8D61-448F-8D23-C61CA3178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3460" y="1791108"/>
              <a:ext cx="2397103" cy="3327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EA2610E7-C3B5-4EBF-A05A-C3E41150F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4992" y="1791108"/>
              <a:ext cx="2878934" cy="3327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텍스트 배치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F63C444-A136-C4A9-2AD4-174C80C37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6922243"/>
              </p:ext>
            </p:extLst>
          </p:nvPr>
        </p:nvGraphicFramePr>
        <p:xfrm>
          <a:off x="2710972" y="3977277"/>
          <a:ext cx="6770053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655">
                  <a:extLst>
                    <a:ext uri="{9D8B030D-6E8A-4147-A177-3AD203B41FA5}">
                      <a16:colId xmlns:a16="http://schemas.microsoft.com/office/drawing/2014/main" val="836409850"/>
                    </a:ext>
                  </a:extLst>
                </a:gridCol>
                <a:gridCol w="1411605">
                  <a:extLst>
                    <a:ext uri="{9D8B030D-6E8A-4147-A177-3AD203B41FA5}">
                      <a16:colId xmlns:a16="http://schemas.microsoft.com/office/drawing/2014/main" val="2739358917"/>
                    </a:ext>
                  </a:extLst>
                </a:gridCol>
                <a:gridCol w="4816793">
                  <a:extLst>
                    <a:ext uri="{9D8B030D-6E8A-4147-A177-3AD203B41FA5}">
                      <a16:colId xmlns:a16="http://schemas.microsoft.com/office/drawing/2014/main" val="25117581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번호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텍스트 요소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8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구분 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효과의 구분을 위해 가장 앞쪽에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820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먼저 확인해야 하기에 가장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3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타이밍을 구분을 위해 메인 효과바로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179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실질적인 효과로 조건과 타이밍보다 밑에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180283"/>
                  </a:ext>
                </a:extLst>
              </a:tr>
              <a:tr h="122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중요도로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마지막에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다수에 효과에 적용되는 내용일 경우 구분 번호와 별개로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0037129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98DFF1D3-6BE0-9767-F587-FE50906F2E1E}"/>
              </a:ext>
            </a:extLst>
          </p:cNvPr>
          <p:cNvGrpSpPr/>
          <p:nvPr/>
        </p:nvGrpSpPr>
        <p:grpSpPr>
          <a:xfrm>
            <a:off x="1513129" y="1777171"/>
            <a:ext cx="9165741" cy="1924154"/>
            <a:chOff x="1513129" y="1449388"/>
            <a:chExt cx="9165741" cy="192415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1270"/>
            <a:stretch/>
          </p:blipFill>
          <p:spPr>
            <a:xfrm>
              <a:off x="1513129" y="1449388"/>
              <a:ext cx="9165741" cy="192415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BC353C1-88A9-8BCC-E5FF-003F988F0939}"/>
                </a:ext>
              </a:extLst>
            </p:cNvPr>
            <p:cNvSpPr/>
            <p:nvPr/>
          </p:nvSpPr>
          <p:spPr>
            <a:xfrm>
              <a:off x="2111618" y="1673225"/>
              <a:ext cx="442888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/>
            <p:nvPr/>
          </p:nvSpPr>
          <p:spPr>
            <a:xfrm>
              <a:off x="1781173" y="1679575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C7B3FCB-DB8A-22A6-C371-7A6C02628C02}"/>
                </a:ext>
              </a:extLst>
            </p:cNvPr>
            <p:cNvSpPr/>
            <p:nvPr/>
          </p:nvSpPr>
          <p:spPr>
            <a:xfrm>
              <a:off x="2111618" y="1960559"/>
              <a:ext cx="2646120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598F8C-ECFD-4C8F-8439-BCD02C36954E}"/>
                </a:ext>
              </a:extLst>
            </p:cNvPr>
            <p:cNvSpPr/>
            <p:nvPr/>
          </p:nvSpPr>
          <p:spPr>
            <a:xfrm>
              <a:off x="4826243" y="1966909"/>
              <a:ext cx="1422157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44DB5C-5F95-CF71-5D7D-76AB0B788833}"/>
                </a:ext>
              </a:extLst>
            </p:cNvPr>
            <p:cNvSpPr/>
            <p:nvPr/>
          </p:nvSpPr>
          <p:spPr>
            <a:xfrm>
              <a:off x="2111618" y="2247890"/>
              <a:ext cx="438443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오각형 7">
              <a:extLst>
                <a:ext uri="{FF2B5EF4-FFF2-40B4-BE49-F238E27FC236}">
                  <a16:creationId xmlns:a16="http://schemas.microsoft.com/office/drawing/2014/main" id="{D8D2A883-F005-F594-B669-F0BA790F74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5285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오각형 14">
              <a:extLst>
                <a:ext uri="{FF2B5EF4-FFF2-40B4-BE49-F238E27FC236}">
                  <a16:creationId xmlns:a16="http://schemas.microsoft.com/office/drawing/2014/main" id="{75503418-AA4A-478F-02FE-3645431EC1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오각형 16">
              <a:extLst>
                <a:ext uri="{FF2B5EF4-FFF2-40B4-BE49-F238E27FC236}">
                  <a16:creationId xmlns:a16="http://schemas.microsoft.com/office/drawing/2014/main" id="{FF5349B4-2468-9A88-6E4C-73B787BC8D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3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오각형 17">
              <a:extLst>
                <a:ext uri="{FF2B5EF4-FFF2-40B4-BE49-F238E27FC236}">
                  <a16:creationId xmlns:a16="http://schemas.microsoft.com/office/drawing/2014/main" id="{B9168B11-4B7E-5AC5-B265-7A2E8AD32C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10355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오각형 18">
              <a:extLst>
                <a:ext uri="{FF2B5EF4-FFF2-40B4-BE49-F238E27FC236}">
                  <a16:creationId xmlns:a16="http://schemas.microsoft.com/office/drawing/2014/main" id="{A7D19BF3-F87F-DAD3-959C-6EE556E83F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2115220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5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64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72873"/>
              </p:ext>
            </p:extLst>
          </p:nvPr>
        </p:nvGraphicFramePr>
        <p:xfrm>
          <a:off x="1089500" y="1714255"/>
          <a:ext cx="10012998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960168">
                  <a:extLst>
                    <a:ext uri="{9D8B030D-6E8A-4147-A177-3AD203B41FA5}">
                      <a16:colId xmlns:a16="http://schemas.microsoft.com/office/drawing/2014/main" val="2602525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카드를 클래스별 고유의 특징 가지게 하여 분류하였다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설계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가이드 라인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단일 카드가 너무 많은 효율 또는 파워를 가지게 되어 게임의 전투 밸런스가 무너지는 것을 사전에 방지하기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6666</TotalTime>
  <Pages>7</Pages>
  <Words>1641</Words>
  <Characters>0</Characters>
  <Application>Microsoft Office PowerPoint</Application>
  <DocSecurity>0</DocSecurity>
  <PresentationFormat>와이드스크린</PresentationFormat>
  <Lines>0</Lines>
  <Paragraphs>299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카드 디자인 가이드 - 카드 외형 디자인 및 능력 설계 가이드 문서 -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텍스트 배치 규격</vt:lpstr>
      <vt:lpstr>PowerPoint 프레젠테이션</vt:lpstr>
      <vt:lpstr>PowerPoint 프레젠테이션</vt:lpstr>
      <vt:lpstr>PowerPoint 프레젠테이션</vt:lpstr>
      <vt:lpstr>카드 파워 설계 규칙 – 기물 카드</vt:lpstr>
      <vt:lpstr>카드 파워 설계 규칙 – 이벤트 카드</vt:lpstr>
      <vt:lpstr>카드 파워 설계 규칙 – 스킬 카드</vt:lpstr>
      <vt:lpstr>카드 관련 시스템</vt:lpstr>
      <vt:lpstr>카드 데이터 테이블</vt:lpstr>
      <vt:lpstr>카드 표기 정보 데이터 로딩 우선 순서</vt:lpstr>
      <vt:lpstr>카드 등급 시스템</vt:lpstr>
      <vt:lpstr>레어도 결정 시스템</vt:lpstr>
      <vt:lpstr>레어도 스킨 시스템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4182</cp:revision>
  <dcterms:modified xsi:type="dcterms:W3CDTF">2024-12-30T10:49:33Z</dcterms:modified>
  <cp:version>9.103.97.45139</cp:version>
</cp:coreProperties>
</file>

<file path=docProps/thumbnail.jpeg>
</file>